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6" r:id="rId4"/>
    <p:sldId id="259" r:id="rId5"/>
    <p:sldId id="268" r:id="rId6"/>
    <p:sldId id="269" r:id="rId7"/>
    <p:sldId id="279" r:id="rId8"/>
    <p:sldId id="270" r:id="rId9"/>
    <p:sldId id="263" r:id="rId10"/>
    <p:sldId id="274" r:id="rId11"/>
    <p:sldId id="277" r:id="rId12"/>
    <p:sldId id="262" r:id="rId13"/>
    <p:sldId id="265" r:id="rId14"/>
    <p:sldId id="281" r:id="rId15"/>
    <p:sldId id="271" r:id="rId16"/>
    <p:sldId id="264" r:id="rId17"/>
    <p:sldId id="280" r:id="rId18"/>
    <p:sldId id="28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>
        <p:scale>
          <a:sx n="70" d="100"/>
          <a:sy n="70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417" y="119269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03915" y="1305154"/>
            <a:ext cx="3336170" cy="2074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7200" b="1" dirty="0" smtClean="0">
                <a:ln w="19050">
                  <a:noFill/>
                </a:ln>
                <a:solidFill>
                  <a:srgbClr val="972B01"/>
                </a:solidFill>
                <a:effectLst/>
                <a:latin typeface="FrizQuadrataC" panose="04000500000000000000" pitchFamily="82" charset="0"/>
                <a:ea typeface="Tahoma" panose="020B0604030504040204" pitchFamily="34" charset="0"/>
                <a:cs typeface="Tahoma" panose="020B0604030504040204" pitchFamily="34" charset="0"/>
              </a:rPr>
              <a:t>Что такое</a:t>
            </a:r>
          </a:p>
          <a:p>
            <a:pPr algn="ctr">
              <a:lnSpc>
                <a:spcPts val="7600"/>
              </a:lnSpc>
            </a:pPr>
            <a:r>
              <a:rPr lang="ru-RU" sz="7200" b="1" dirty="0" smtClean="0">
                <a:ln w="19050">
                  <a:noFill/>
                </a:ln>
                <a:solidFill>
                  <a:srgbClr val="972B01"/>
                </a:solidFill>
                <a:effectLst/>
                <a:latin typeface="FrizQuadrataC" panose="04000500000000000000" pitchFamily="82" charset="0"/>
                <a:ea typeface="Tahoma" panose="020B0604030504040204" pitchFamily="34" charset="0"/>
                <a:cs typeface="Tahoma" panose="020B0604030504040204" pitchFamily="34" charset="0"/>
              </a:rPr>
              <a:t> внимание</a:t>
            </a:r>
            <a:endParaRPr lang="ru-RU" sz="7200" b="1" dirty="0">
              <a:ln w="19050">
                <a:noFill/>
              </a:ln>
              <a:solidFill>
                <a:srgbClr val="972B01"/>
              </a:solidFill>
              <a:effectLst/>
              <a:latin typeface="FrizQuadrataC" panose="04000500000000000000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9690" y="4114181"/>
            <a:ext cx="3609893" cy="55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latin typeface="FrizQuadrataC" panose="04000500000000000000" pitchFamily="82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sz="2200" b="1" i="1" dirty="0">
              <a:latin typeface="FrizQuadrataC" panose="04000500000000000000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5" name="Рисунок 4" descr="C:\Users\User\Desktop\img2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2" t="21907" r="3045" b="46856"/>
          <a:stretch/>
        </p:blipFill>
        <p:spPr bwMode="auto">
          <a:xfrm>
            <a:off x="1773305" y="530845"/>
            <a:ext cx="5963313" cy="1862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C:\Users\User\Desktop\IMG_449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68" t="20727" r="11205"/>
          <a:stretch/>
        </p:blipFill>
        <p:spPr bwMode="auto">
          <a:xfrm>
            <a:off x="2428917" y="2496999"/>
            <a:ext cx="4902186" cy="3768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0505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9875" y="493157"/>
            <a:ext cx="5414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Постпроизвольное</a:t>
            </a:r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внимание – </a:t>
            </a:r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это деятельность, которая так захватывает человека, что может длится часами, человек при этом долго сохраняет интерес и не устает.</a:t>
            </a:r>
          </a:p>
          <a:p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Например: вышивание или конструктор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IMG_49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73" t="14744" r="19539" b="16453"/>
          <a:stretch/>
        </p:blipFill>
        <p:spPr bwMode="auto">
          <a:xfrm>
            <a:off x="2734255" y="3191538"/>
            <a:ext cx="4343400" cy="3067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9770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25" y="0"/>
            <a:ext cx="9135879" cy="6858000"/>
          </a:xfrm>
          <a:prstGeom prst="rect">
            <a:avLst/>
          </a:prstGeom>
        </p:spPr>
      </p:pic>
      <p:pic>
        <p:nvPicPr>
          <p:cNvPr id="3074" name="Picture 2" descr="C:\Users\User\Desktop\vnimani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5675" y="1447264"/>
            <a:ext cx="6997148" cy="52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4358" y="493157"/>
            <a:ext cx="7108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/>
              <a:t>Как вы думаете, внимание у всех одинаковое? </a:t>
            </a:r>
          </a:p>
        </p:txBody>
      </p:sp>
    </p:spTree>
    <p:extLst>
      <p:ext uri="{BB962C8B-B14F-4D97-AF65-F5344CB8AC3E}">
        <p14:creationId xmlns:p14="http://schemas.microsoft.com/office/powerpoint/2010/main" xmlns="" val="2376555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                          Попробуйте р</a:t>
            </a:r>
            <a:r>
              <a:rPr lang="ru-RU" sz="2400" b="1" dirty="0" smtClean="0">
                <a:solidFill>
                  <a:schemeClr val="tx1"/>
                </a:solidFill>
              </a:rPr>
              <a:t>асшифровать слово</a:t>
            </a:r>
          </a:p>
        </p:txBody>
      </p:sp>
      <p:pic>
        <p:nvPicPr>
          <p:cNvPr id="20483" name="Object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40913" y="2107094"/>
            <a:ext cx="7012109" cy="3927945"/>
          </a:xfrm>
        </p:spPr>
      </p:pic>
      <p:pic>
        <p:nvPicPr>
          <p:cNvPr id="20484" name="Рисунок 3" descr="4f2887df563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5995" y="1500188"/>
            <a:ext cx="22145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704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4015" y="528144"/>
            <a:ext cx="70687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Концентрация</a:t>
            </a:r>
            <a:r>
              <a:rPr lang="ru-RU" dirty="0">
                <a:solidFill>
                  <a:srgbClr val="FF0000"/>
                </a:solidFill>
              </a:rPr>
              <a:t>.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           Это </a:t>
            </a:r>
            <a:r>
              <a:rPr lang="ru-RU" dirty="0"/>
              <a:t>свойство внимания заключается в том, что человек умеет сосредоточиться на конкретном предмете или его части, вникать в суть поставленного перед ним задания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dirty="0"/>
              <a:t>Если с концентрацией внимания все в порядке, ребенок наблюдательный, его легко организовать.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 Он </a:t>
            </a:r>
            <a:r>
              <a:rPr lang="ru-RU" dirty="0"/>
              <a:t>сразу же заметит, что к набору деревянных кубиков вы подложили один пластмассовый, а усевшись рисовать акварельными красками, позаботится о стаканчике с водой для мытья кисточки. </a:t>
            </a:r>
          </a:p>
        </p:txBody>
      </p:sp>
      <p:pic>
        <p:nvPicPr>
          <p:cNvPr id="6146" name="Picture 2" descr="https://bestbabyclub.ru/wp-content/uploads/2017/01/vnimanie-det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0009" y="3323424"/>
            <a:ext cx="5168458" cy="324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8146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открытыйурок.рф/%D1%81%D1%82%D0%B0%D1%82%D1%8C%D0%B8/525316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6880" y="2635402"/>
            <a:ext cx="4495800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32452" y="632246"/>
            <a:ext cx="728339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Люди давно стали задавать себе вопрос: «Сколько объектов может одновременно находиться в зоне внимания?» Ответ на этот вопрос – показатель объема внимания. </a:t>
            </a:r>
            <a:r>
              <a:rPr lang="ru-RU" sz="2400" b="1" u="sng" dirty="0">
                <a:solidFill>
                  <a:srgbClr val="FF0000"/>
                </a:solidFill>
              </a:rPr>
              <a:t>Объем внимания </a:t>
            </a:r>
            <a:r>
              <a:rPr lang="ru-RU" dirty="0"/>
              <a:t>– это число объектов, которые внимание охватывает одновременно.</a:t>
            </a:r>
          </a:p>
        </p:txBody>
      </p:sp>
    </p:spTree>
    <p:extLst>
      <p:ext uri="{BB962C8B-B14F-4D97-AF65-F5344CB8AC3E}">
        <p14:creationId xmlns:p14="http://schemas.microsoft.com/office/powerpoint/2010/main" xmlns="" val="990536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5898" y="436790"/>
            <a:ext cx="59595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Сможете ли вы сложить </a:t>
            </a:r>
            <a:r>
              <a:rPr lang="ru-RU" sz="2000" b="1" dirty="0" smtClean="0"/>
              <a:t>картинку-</a:t>
            </a:r>
            <a:r>
              <a:rPr lang="ru-RU" sz="2000" b="1" dirty="0" err="1" smtClean="0"/>
              <a:t>пазл</a:t>
            </a:r>
            <a:r>
              <a:rPr lang="ru-RU" sz="2000" b="1" dirty="0"/>
              <a:t>, если по телевизору идет мультфильм, который вы любите смотреть? </a:t>
            </a:r>
            <a:endParaRPr lang="ru-RU" sz="2000" b="1" dirty="0" smtClean="0"/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 </a:t>
            </a:r>
            <a:r>
              <a:rPr lang="ru-RU" sz="2000" b="1" u="sng" dirty="0">
                <a:solidFill>
                  <a:srgbClr val="FF0000"/>
                </a:solidFill>
              </a:rPr>
              <a:t>Это распределение </a:t>
            </a:r>
            <a:r>
              <a:rPr lang="ru-RU" sz="2000" b="1" u="sng" dirty="0" smtClean="0">
                <a:solidFill>
                  <a:srgbClr val="FF0000"/>
                </a:solidFill>
              </a:rPr>
              <a:t>внимания, </a:t>
            </a:r>
            <a:r>
              <a:rPr lang="ru-RU" sz="2000" b="1" u="sng" dirty="0" err="1" smtClean="0">
                <a:solidFill>
                  <a:srgbClr val="FF0000"/>
                </a:solidFill>
              </a:rPr>
              <a:t>т.е</a:t>
            </a:r>
            <a:r>
              <a:rPr lang="ru-RU" sz="2000" dirty="0" smtClean="0"/>
              <a:t> </a:t>
            </a:r>
            <a:r>
              <a:rPr lang="ru-RU" sz="2000" dirty="0"/>
              <a:t>умение выполнять несколько видов деятельности в </a:t>
            </a:r>
          </a:p>
          <a:p>
            <a:r>
              <a:rPr lang="ru-RU" sz="2000" dirty="0"/>
              <a:t>одно и то же время. </a:t>
            </a:r>
          </a:p>
          <a:p>
            <a:endParaRPr lang="ru-RU" sz="2000" b="1" dirty="0"/>
          </a:p>
        </p:txBody>
      </p:sp>
      <p:pic>
        <p:nvPicPr>
          <p:cNvPr id="9218" name="Picture 2" descr="http://psycholog.3dn.ru/_bd/0/s25629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9294" y="2846566"/>
            <a:ext cx="6612709" cy="30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6555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8213" y="218779"/>
            <a:ext cx="64405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u="sng" dirty="0">
                <a:solidFill>
                  <a:srgbClr val="FF0000"/>
                </a:solidFill>
              </a:rPr>
              <a:t>Переключение </a:t>
            </a:r>
            <a:r>
              <a:rPr lang="ru-RU" b="1" u="sng" dirty="0" smtClean="0">
                <a:solidFill>
                  <a:srgbClr val="FF0000"/>
                </a:solidFill>
              </a:rPr>
              <a:t>внимания.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/>
              <a:t>У</a:t>
            </a:r>
            <a:r>
              <a:rPr lang="ru-RU" dirty="0" smtClean="0"/>
              <a:t>мение </a:t>
            </a:r>
            <a:r>
              <a:rPr lang="ru-RU" dirty="0"/>
              <a:t>сосредоточится и не отвлекаться в процессе, конечно, важно, </a:t>
            </a:r>
            <a:r>
              <a:rPr lang="ru-RU" dirty="0" smtClean="0"/>
              <a:t>НО !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/>
              <a:t>переключать свое внимание при необходимости тоже надо уметь. При этом имеет значение, держит ли </a:t>
            </a:r>
            <a:r>
              <a:rPr lang="ru-RU" dirty="0" smtClean="0"/>
              <a:t>человек </a:t>
            </a:r>
            <a:r>
              <a:rPr lang="ru-RU" dirty="0"/>
              <a:t>в памяти первое задание, приступив к выполнению второго. </a:t>
            </a:r>
          </a:p>
        </p:txBody>
      </p:sp>
      <p:pic>
        <p:nvPicPr>
          <p:cNvPr id="3" name="Рисунок 2" descr="C:\Users\User\Desktop\IMG_49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1" t="23077" r="21301" b="15812"/>
          <a:stretch/>
        </p:blipFill>
        <p:spPr bwMode="auto">
          <a:xfrm>
            <a:off x="2601938" y="3018372"/>
            <a:ext cx="4689407" cy="3308157"/>
          </a:xfrm>
          <a:prstGeom prst="cloudCallou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620389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7745" y="346878"/>
            <a:ext cx="71919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</a:rPr>
              <a:t>Устойчивость внимания</a:t>
            </a:r>
            <a:r>
              <a:rPr lang="ru-RU" dirty="0"/>
              <a:t> — это длительное удержание внимания на предмете или какой-нибудь деятельности.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Устойчивым </a:t>
            </a:r>
            <a:r>
              <a:rPr lang="ru-RU" dirty="0"/>
              <a:t>мы называем такое внимание, которое способно в течение долгого времени оставаться непрерывно сосредоточенным </a:t>
            </a:r>
            <a:r>
              <a:rPr lang="ru-RU" dirty="0" smtClean="0"/>
              <a:t>на</a:t>
            </a:r>
            <a:r>
              <a:rPr lang="ru-RU" dirty="0"/>
              <a:t> одной и той же </a:t>
            </a:r>
            <a:r>
              <a:rPr lang="ru-RU" dirty="0" smtClean="0"/>
              <a:t>работе.</a:t>
            </a:r>
            <a:endParaRPr lang="ru-RU" dirty="0"/>
          </a:p>
        </p:txBody>
      </p:sp>
      <p:pic>
        <p:nvPicPr>
          <p:cNvPr id="8194" name="Picture 2" descr="https://im0-tub-ru.yandex.net/i?id=17d1f2a7d1ffa88046493b7c16fe947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588" y="2516703"/>
            <a:ext cx="624983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700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501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-32017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86894" y="1987826"/>
            <a:ext cx="29817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/>
              <a:t>Об этом я </a:t>
            </a:r>
            <a:endParaRPr lang="ru-RU" sz="3600" dirty="0"/>
          </a:p>
          <a:p>
            <a:r>
              <a:rPr lang="ru-RU" sz="3600" b="1" i="1" u="sng" dirty="0"/>
              <a:t>расскажу вам в своей</a:t>
            </a:r>
            <a:endParaRPr lang="ru-RU" sz="3600" dirty="0"/>
          </a:p>
          <a:p>
            <a:r>
              <a:rPr lang="ru-RU" sz="3600" b="1" i="1" u="sng" dirty="0"/>
              <a:t> презентации</a:t>
            </a:r>
            <a:endParaRPr lang="ru-RU" sz="3600" dirty="0"/>
          </a:p>
          <a:p>
            <a:pPr>
              <a:lnSpc>
                <a:spcPct val="150000"/>
              </a:lnSpc>
            </a:pPr>
            <a:endParaRPr lang="ru-RU" sz="2400" dirty="0">
              <a:latin typeface="FrizQuadrataC" panose="04000500000000000000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494328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 smtClean="0"/>
              <a:t>ЧТО </a:t>
            </a:r>
            <a:r>
              <a:rPr lang="ru-RU" sz="4000" dirty="0"/>
              <a:t>ТАКОЕ </a:t>
            </a:r>
            <a:r>
              <a:rPr lang="ru-RU" sz="4000" dirty="0" smtClean="0"/>
              <a:t>ВНИМАНИЕ</a:t>
            </a:r>
            <a:endParaRPr lang="ru-RU" sz="4000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FrizQuadrataC" panose="04000500000000000000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3" descr="C:\Users\User\Desktop\trudno_v_shk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953" y="1757238"/>
            <a:ext cx="4248472" cy="474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882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502" y="198783"/>
            <a:ext cx="9135879" cy="6858000"/>
          </a:xfrm>
          <a:prstGeom prst="rect">
            <a:avLst/>
          </a:prstGeom>
        </p:spPr>
      </p:pic>
      <p:pic>
        <p:nvPicPr>
          <p:cNvPr id="5" name="Рисунок 4" descr="C:\Users\User\Desktop\glavnaya_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220" y="2802834"/>
            <a:ext cx="5657354" cy="40551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86894" y="721007"/>
            <a:ext cx="77961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– </a:t>
            </a:r>
            <a:r>
              <a:rPr lang="ru-RU" sz="2000" b="1" dirty="0"/>
              <a:t>Вы, наверное, много раз слышали слова «внимание», «внимательный». </a:t>
            </a:r>
          </a:p>
          <a:p>
            <a:pPr algn="ctr"/>
            <a:r>
              <a:rPr lang="ru-RU" sz="2000" b="1" dirty="0"/>
              <a:t>– Не отвлекайся, будь повнимательнее, – </a:t>
            </a:r>
            <a:r>
              <a:rPr lang="ru-RU" sz="2000" b="1" dirty="0" smtClean="0"/>
              <a:t>меня постоянно просит мама. </a:t>
            </a:r>
            <a:endParaRPr lang="ru-RU" sz="2000" b="1" dirty="0"/>
          </a:p>
          <a:p>
            <a:pPr algn="ctr"/>
            <a:r>
              <a:rPr lang="ru-RU" sz="2000" b="1" dirty="0"/>
              <a:t>– Спасибо за внимание, – вежливо благодарит ведущий </a:t>
            </a:r>
            <a:r>
              <a:rPr lang="ru-RU" sz="2000" b="1" dirty="0" smtClean="0"/>
              <a:t>какого-нибудь мероприятия </a:t>
            </a:r>
            <a:r>
              <a:rPr lang="ru-RU" sz="2000" b="1" dirty="0"/>
              <a:t>своих </a:t>
            </a:r>
          </a:p>
          <a:p>
            <a:pPr algn="ctr"/>
            <a:r>
              <a:rPr lang="ru-RU" sz="2000" b="1" dirty="0"/>
              <a:t>слушателей.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270505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7078" y="135172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9328" y="493157"/>
            <a:ext cx="69255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Думаете</a:t>
            </a:r>
            <a:r>
              <a:rPr lang="ru-RU" sz="3200" dirty="0"/>
              <a:t>, что такое  </a:t>
            </a:r>
            <a:r>
              <a:rPr lang="ru-RU" sz="3200" dirty="0" smtClean="0"/>
              <a:t>внимание? </a:t>
            </a:r>
          </a:p>
          <a:p>
            <a:pPr algn="ctr"/>
            <a:r>
              <a:rPr lang="ru-RU" sz="3200" dirty="0"/>
              <a:t>Т</a:t>
            </a:r>
            <a:r>
              <a:rPr lang="ru-RU" sz="3200" dirty="0" smtClean="0"/>
              <a:t>ак  </a:t>
            </a:r>
            <a:r>
              <a:rPr lang="ru-RU" sz="3200" dirty="0"/>
              <a:t>это умение человека концентрироваться на определённых предметах, например, вот:</a:t>
            </a:r>
          </a:p>
          <a:p>
            <a:pPr>
              <a:lnSpc>
                <a:spcPct val="150000"/>
              </a:lnSpc>
            </a:pPr>
            <a:endParaRPr lang="ru-RU" sz="2400" dirty="0" smtClean="0"/>
          </a:p>
          <a:p>
            <a:pPr algn="ctr">
              <a:lnSpc>
                <a:spcPct val="150000"/>
              </a:lnSpc>
            </a:pPr>
            <a:r>
              <a:rPr lang="ru-RU" sz="4000" b="1" u="sng" dirty="0" smtClean="0"/>
              <a:t>Кто </a:t>
            </a:r>
            <a:r>
              <a:rPr lang="ru-RU" sz="4000" b="1" u="sng" dirty="0"/>
              <a:t>сможет найти отличия?</a:t>
            </a:r>
            <a:endParaRPr lang="ru-RU" sz="4000" b="1" u="sng" dirty="0">
              <a:latin typeface="FrizQuadrataC" panose="04000500000000000000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158532" y="4525030"/>
            <a:ext cx="1347263" cy="13911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772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7887197" cy="716251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154" y="349857"/>
            <a:ext cx="7307248" cy="618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768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8967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514" y="316727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799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266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8820" y="63610"/>
            <a:ext cx="9135879" cy="6858000"/>
          </a:xfrm>
          <a:prstGeom prst="rect">
            <a:avLst/>
          </a:prstGeom>
        </p:spPr>
      </p:pic>
      <p:pic>
        <p:nvPicPr>
          <p:cNvPr id="5" name="Рисунок 4" descr="C:\Users\User\Desktop\img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36" t="16025" r="16346" b="3847"/>
          <a:stretch/>
        </p:blipFill>
        <p:spPr bwMode="auto">
          <a:xfrm>
            <a:off x="2260872" y="284576"/>
            <a:ext cx="5013504" cy="38592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7037" y="691763"/>
            <a:ext cx="72674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/>
          </a:p>
          <a:p>
            <a:pPr algn="ctr"/>
            <a:r>
              <a:rPr lang="ru-RU" sz="3200" dirty="0" smtClean="0"/>
              <a:t>Непроизвольное внимание появляется </a:t>
            </a:r>
            <a:r>
              <a:rPr lang="ru-RU" sz="3200" dirty="0"/>
              <a:t>независимо от твоего </a:t>
            </a:r>
            <a:r>
              <a:rPr lang="ru-RU" sz="3200" dirty="0" smtClean="0"/>
              <a:t>желания, помимо воли человека, под действием чего-то.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376555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462</TotalTime>
  <Words>341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                 Попробуйте расшифровать слово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PRZ2-DC8</cp:lastModifiedBy>
  <cp:revision>58</cp:revision>
  <dcterms:created xsi:type="dcterms:W3CDTF">2013-11-19T05:52:05Z</dcterms:created>
  <dcterms:modified xsi:type="dcterms:W3CDTF">2021-02-15T11:01:35Z</dcterms:modified>
</cp:coreProperties>
</file>